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anva Sans Bold" panose="020B0604020202020204" charset="0"/>
      <p:regular r:id="rId26"/>
    </p:embeddedFont>
    <p:embeddedFont>
      <p:font typeface="IBM Plex Sans" panose="020B0503050203000203" pitchFamily="34" charset="0"/>
      <p:regular r:id="rId27"/>
      <p:bold r:id="rId28"/>
      <p:italic r:id="rId29"/>
      <p:boldItalic r:id="rId30"/>
    </p:embeddedFont>
    <p:embeddedFont>
      <p:font typeface="IBM Plex Sans Bold" panose="020B0803050203000203"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3557" y="3168095"/>
            <a:ext cx="11920887" cy="4098360"/>
            <a:chOff x="0" y="171417"/>
            <a:chExt cx="15894516" cy="5464480"/>
          </a:xfrm>
        </p:grpSpPr>
        <p:sp>
          <p:nvSpPr>
            <p:cNvPr id="3" name="TextBox 3"/>
            <p:cNvSpPr txBox="1"/>
            <p:nvPr/>
          </p:nvSpPr>
          <p:spPr>
            <a:xfrm>
              <a:off x="0" y="3885076"/>
              <a:ext cx="15894516" cy="1750821"/>
            </a:xfrm>
            <a:prstGeom prst="rect">
              <a:avLst/>
            </a:prstGeom>
          </p:spPr>
          <p:txBody>
            <a:bodyPr lIns="0" tIns="0" rIns="0" bIns="0" rtlCol="0" anchor="t">
              <a:spAutoFit/>
            </a:bodyPr>
            <a:lstStyle/>
            <a:p>
              <a:pPr algn="ctr">
                <a:lnSpc>
                  <a:spcPts val="5320"/>
                </a:lnSpc>
              </a:pPr>
              <a:r>
                <a:rPr lang="en-US" sz="3800" dirty="0">
                  <a:solidFill>
                    <a:srgbClr val="000000"/>
                  </a:solidFill>
                  <a:latin typeface="IBM Plex Sans"/>
                  <a:ea typeface="IBM Plex Sans"/>
                  <a:cs typeface="IBM Plex Sans"/>
                  <a:sym typeface="IBM Plex Sans"/>
                </a:rPr>
                <a:t>A Case study on LinkedIn Job Recommendation System</a:t>
              </a:r>
            </a:p>
          </p:txBody>
        </p:sp>
        <p:sp>
          <p:nvSpPr>
            <p:cNvPr id="4" name="TextBox 4"/>
            <p:cNvSpPr txBox="1"/>
            <p:nvPr/>
          </p:nvSpPr>
          <p:spPr>
            <a:xfrm>
              <a:off x="0" y="171417"/>
              <a:ext cx="15894516" cy="3322848"/>
            </a:xfrm>
            <a:prstGeom prst="rect">
              <a:avLst/>
            </a:prstGeom>
          </p:spPr>
          <p:txBody>
            <a:bodyPr lIns="0" tIns="0" rIns="0" bIns="0" rtlCol="0" anchor="t">
              <a:spAutoFit/>
            </a:bodyPr>
            <a:lstStyle/>
            <a:p>
              <a:pPr algn="ctr">
                <a:lnSpc>
                  <a:spcPts val="9428"/>
                </a:lnSpc>
              </a:pPr>
              <a:r>
                <a:rPr lang="en-US" sz="9428">
                  <a:solidFill>
                    <a:srgbClr val="000000"/>
                  </a:solidFill>
                  <a:latin typeface="IBM Plex Sans"/>
                  <a:ea typeface="IBM Plex Sans"/>
                  <a:cs typeface="IBM Plex Sans"/>
                  <a:sym typeface="IBM Plex Sans"/>
                </a:rPr>
                <a:t>Recommendation System</a:t>
              </a:r>
            </a:p>
          </p:txBody>
        </p:sp>
      </p:grpSp>
      <p:sp>
        <p:nvSpPr>
          <p:cNvPr id="5" name="Freeform 5"/>
          <p:cNvSpPr/>
          <p:nvPr/>
        </p:nvSpPr>
        <p:spPr>
          <a:xfrm rot="-2827211">
            <a:off x="14295600" y="-2005524"/>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422757">
            <a:off x="-3518081" y="6224076"/>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85460F07-2958-4DDB-A174-6F30930B1E49}"/>
              </a:ext>
            </a:extLst>
          </p:cNvPr>
          <p:cNvSpPr txBox="1"/>
          <p:nvPr/>
        </p:nvSpPr>
        <p:spPr>
          <a:xfrm>
            <a:off x="12573000" y="7886700"/>
            <a:ext cx="5029200" cy="954107"/>
          </a:xfrm>
          <a:prstGeom prst="rect">
            <a:avLst/>
          </a:prstGeom>
          <a:noFill/>
        </p:spPr>
        <p:txBody>
          <a:bodyPr wrap="square" rtlCol="0">
            <a:spAutoFit/>
          </a:bodyPr>
          <a:lstStyle/>
          <a:p>
            <a:r>
              <a:rPr lang="en-IN" sz="2800" dirty="0">
                <a:latin typeface="Canva Sans" panose="020B0604020202020204" charset="0"/>
              </a:rPr>
              <a:t>Hemavardhan Velamakanni</a:t>
            </a:r>
            <a:br>
              <a:rPr lang="en-IN" sz="2800" dirty="0">
                <a:latin typeface="Canva Sans" panose="020B0604020202020204" charset="0"/>
              </a:rPr>
            </a:br>
            <a:r>
              <a:rPr lang="en-IN" sz="2800" dirty="0">
                <a:latin typeface="Canva Sans" panose="020B0604020202020204" charset="0"/>
              </a:rPr>
              <a:t>AP22110010458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2419623"/>
            <a:ext cx="17685215" cy="6994127"/>
          </a:xfrm>
          <a:prstGeom prst="rect">
            <a:avLst/>
          </a:prstGeom>
        </p:spPr>
        <p:txBody>
          <a:bodyPr lIns="0" tIns="0" rIns="0" bIns="0" rtlCol="0" anchor="t">
            <a:spAutoFit/>
          </a:bodyPr>
          <a:lstStyle/>
          <a:p>
            <a:pPr marL="0" lvl="0" indent="0" algn="l">
              <a:lnSpc>
                <a:spcPts val="5096"/>
              </a:lnSpc>
            </a:pPr>
            <a:endParaRPr/>
          </a:p>
          <a:p>
            <a:pPr marL="786020" lvl="1" indent="-393010" algn="l">
              <a:lnSpc>
                <a:spcPts val="5096"/>
              </a:lnSpc>
              <a:buAutoNum type="arabicPeriod"/>
            </a:pPr>
            <a:r>
              <a:rPr lang="en-US" sz="3640" b="1">
                <a:solidFill>
                  <a:srgbClr val="000000"/>
                </a:solidFill>
                <a:latin typeface="Canva Sans Bold"/>
                <a:ea typeface="Canva Sans Bold"/>
                <a:cs typeface="Canva Sans Bold"/>
                <a:sym typeface="Canva Sans Bold"/>
              </a:rPr>
              <a:t>Limited Personalization</a:t>
            </a:r>
            <a:r>
              <a:rPr lang="en-US" sz="3640">
                <a:solidFill>
                  <a:srgbClr val="000000"/>
                </a:solidFill>
                <a:latin typeface="Canva Sans"/>
                <a:ea typeface="Canva Sans"/>
                <a:cs typeface="Canva Sans"/>
                <a:sym typeface="Canva Sans"/>
              </a:rPr>
              <a:t>: Content-based filtering relies on a user’s profile alone, which may miss relevant jobs that similar users have found valuable but aren’t directly reflected in their profile.</a:t>
            </a:r>
          </a:p>
          <a:p>
            <a:pPr marL="786020" lvl="1" indent="-393010" algn="l">
              <a:lnSpc>
                <a:spcPts val="5096"/>
              </a:lnSpc>
              <a:buAutoNum type="arabicPeriod"/>
            </a:pPr>
            <a:r>
              <a:rPr lang="en-US" sz="3640" b="1">
                <a:solidFill>
                  <a:srgbClr val="000000"/>
                </a:solidFill>
                <a:latin typeface="Canva Sans Bold"/>
                <a:ea typeface="Canva Sans Bold"/>
                <a:cs typeface="Canva Sans Bold"/>
                <a:sym typeface="Canva Sans Bold"/>
              </a:rPr>
              <a:t>Difficulty Capturing Trends</a:t>
            </a:r>
            <a:r>
              <a:rPr lang="en-US" sz="3640">
                <a:solidFill>
                  <a:srgbClr val="000000"/>
                </a:solidFill>
                <a:latin typeface="Canva Sans"/>
                <a:ea typeface="Canva Sans"/>
                <a:cs typeface="Canva Sans"/>
                <a:sym typeface="Canva Sans"/>
              </a:rPr>
              <a:t>: Without collaborative filtering, the system can’t detect popular jobs or in-demand skills among peers, making recommendations less timely and adaptable to trends.</a:t>
            </a:r>
          </a:p>
          <a:p>
            <a:pPr marL="786020" lvl="1" indent="-393010" algn="l">
              <a:lnSpc>
                <a:spcPts val="5096"/>
              </a:lnSpc>
              <a:buAutoNum type="arabicPeriod"/>
            </a:pPr>
            <a:r>
              <a:rPr lang="en-US" sz="3640" b="1">
                <a:solidFill>
                  <a:srgbClr val="000000"/>
                </a:solidFill>
                <a:latin typeface="Canva Sans Bold"/>
                <a:ea typeface="Canva Sans Bold"/>
                <a:cs typeface="Canva Sans Bold"/>
                <a:sym typeface="Canva Sans Bold"/>
              </a:rPr>
              <a:t>Reduced Diversity</a:t>
            </a:r>
            <a:r>
              <a:rPr lang="en-US" sz="3640">
                <a:solidFill>
                  <a:srgbClr val="000000"/>
                </a:solidFill>
                <a:latin typeface="Canva Sans"/>
                <a:ea typeface="Canva Sans"/>
                <a:cs typeface="Canva Sans"/>
                <a:sym typeface="Canva Sans"/>
              </a:rPr>
              <a:t>: Content-only recommendations can be too narrow, suggesting only exact matches, like data analyst roles for a data science user, missing related fields.</a:t>
            </a:r>
          </a:p>
          <a:p>
            <a:pPr algn="l">
              <a:lnSpc>
                <a:spcPts val="5096"/>
              </a:lnSpc>
            </a:pPr>
            <a:endParaRPr lang="en-US" sz="3640">
              <a:solidFill>
                <a:srgbClr val="000000"/>
              </a:solidFill>
              <a:latin typeface="Canva Sans"/>
              <a:ea typeface="Canva Sans"/>
              <a:cs typeface="Canva Sans"/>
              <a:sym typeface="Canva Sans"/>
            </a:endParaRPr>
          </a:p>
        </p:txBody>
      </p:sp>
      <p:sp>
        <p:nvSpPr>
          <p:cNvPr id="4" name="TextBox 4"/>
          <p:cNvSpPr txBox="1"/>
          <p:nvPr/>
        </p:nvSpPr>
        <p:spPr>
          <a:xfrm>
            <a:off x="1028700" y="1542053"/>
            <a:ext cx="16009620"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Problem without a proper collaborative Filtering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2419623"/>
            <a:ext cx="17685215" cy="6994127"/>
          </a:xfrm>
          <a:prstGeom prst="rect">
            <a:avLst/>
          </a:prstGeom>
        </p:spPr>
        <p:txBody>
          <a:bodyPr lIns="0" tIns="0" rIns="0" bIns="0" rtlCol="0" anchor="t">
            <a:spAutoFit/>
          </a:bodyPr>
          <a:lstStyle/>
          <a:p>
            <a:pPr marL="0" lvl="0" indent="0" algn="l">
              <a:lnSpc>
                <a:spcPts val="5096"/>
              </a:lnSpc>
            </a:pPr>
            <a:r>
              <a:rPr lang="en-US" sz="3640">
                <a:solidFill>
                  <a:srgbClr val="000000"/>
                </a:solidFill>
                <a:latin typeface="Canva Sans"/>
                <a:ea typeface="Canva Sans"/>
                <a:cs typeface="Canva Sans"/>
                <a:sym typeface="Canva Sans"/>
              </a:rPr>
              <a:t>In a system such as Collaborative Filtering Recommendation, several steps must be followed to generate recommendations, including data preparation, selecting an appropriate metric, implementing the algorithm, and evaluating the outcomes. Platforms like LinkedIn execute these processes meticulously to ensure precise results.</a:t>
            </a:r>
          </a:p>
          <a:p>
            <a:pPr marL="0" lvl="0" indent="0" algn="l">
              <a:lnSpc>
                <a:spcPts val="5096"/>
              </a:lnSpc>
            </a:pPr>
            <a:endParaRPr lang="en-US" sz="3640">
              <a:solidFill>
                <a:srgbClr val="000000"/>
              </a:solidFill>
              <a:latin typeface="Canva Sans"/>
              <a:ea typeface="Canva Sans"/>
              <a:cs typeface="Canva Sans"/>
              <a:sym typeface="Canva Sans"/>
            </a:endParaRPr>
          </a:p>
          <a:p>
            <a:pPr marL="0" lvl="0" indent="0" algn="l">
              <a:lnSpc>
                <a:spcPts val="5096"/>
              </a:lnSpc>
            </a:pPr>
            <a:r>
              <a:rPr lang="en-US" sz="3640">
                <a:solidFill>
                  <a:srgbClr val="000000"/>
                </a:solidFill>
                <a:latin typeface="Canva Sans"/>
                <a:ea typeface="Canva Sans"/>
                <a:cs typeface="Canva Sans"/>
                <a:sym typeface="Canva Sans"/>
              </a:rPr>
              <a:t>For recommendations on LinkedIn, we can utilize the Cosine Similarity metric to determine similarity, which comes into play after data preparation is complete and all necessary libraries are in place.</a:t>
            </a:r>
          </a:p>
          <a:p>
            <a:pPr marL="0" lvl="0" indent="0" algn="l">
              <a:lnSpc>
                <a:spcPts val="5096"/>
              </a:lnSpc>
            </a:pPr>
            <a:endParaRPr lang="en-US" sz="3640">
              <a:solidFill>
                <a:srgbClr val="000000"/>
              </a:solidFill>
              <a:latin typeface="Canva Sans"/>
              <a:ea typeface="Canva Sans"/>
              <a:cs typeface="Canva Sans"/>
              <a:sym typeface="Canva Sans"/>
            </a:endParaRPr>
          </a:p>
          <a:p>
            <a:pPr algn="l">
              <a:lnSpc>
                <a:spcPts val="5096"/>
              </a:lnSpc>
            </a:pPr>
            <a:r>
              <a:rPr lang="en-US" sz="3640">
                <a:solidFill>
                  <a:srgbClr val="000000"/>
                </a:solidFill>
                <a:latin typeface="Canva Sans"/>
                <a:ea typeface="Canva Sans"/>
                <a:cs typeface="Canva Sans"/>
                <a:sym typeface="Canva Sans"/>
              </a:rPr>
              <a:t>Let's proceed step by step!</a:t>
            </a:r>
          </a:p>
        </p:txBody>
      </p:sp>
      <p:sp>
        <p:nvSpPr>
          <p:cNvPr id="4" name="TextBox 4"/>
          <p:cNvSpPr txBox="1"/>
          <p:nvPr/>
        </p:nvSpPr>
        <p:spPr>
          <a:xfrm>
            <a:off x="301392" y="933450"/>
            <a:ext cx="16009620"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Lets go Through the CASE!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2419623"/>
            <a:ext cx="17685215" cy="5079602"/>
          </a:xfrm>
          <a:prstGeom prst="rect">
            <a:avLst/>
          </a:prstGeom>
        </p:spPr>
        <p:txBody>
          <a:bodyPr lIns="0" tIns="0" rIns="0" bIns="0" rtlCol="0" anchor="t">
            <a:spAutoFit/>
          </a:bodyPr>
          <a:lstStyle/>
          <a:p>
            <a:pPr algn="l">
              <a:lnSpc>
                <a:spcPts val="5096"/>
              </a:lnSpc>
            </a:pPr>
            <a:r>
              <a:rPr lang="en-US" sz="3640">
                <a:solidFill>
                  <a:srgbClr val="000000"/>
                </a:solidFill>
                <a:latin typeface="Canva Sans"/>
                <a:ea typeface="Canva Sans"/>
                <a:cs typeface="Canva Sans"/>
                <a:sym typeface="Canva Sans"/>
              </a:rPr>
              <a:t>All we need is a CSV or Excel file to organize and utilize our data. However, many large-scale platforms, such as LinkedIn, employ a blend of advanced data storage solutions and architectures to manage the immense volumes of data produced by their users. They work with various databases, including relational databases and NoSQL databases. For data warehousing, they rely on Apache Hive, while real-time data preprocessing is handled by Apache Kafka, among other tools. This approach ensures that data preprocessing occurs with a dataset focused on user-item interactions.</a:t>
            </a:r>
          </a:p>
        </p:txBody>
      </p:sp>
      <p:sp>
        <p:nvSpPr>
          <p:cNvPr id="4" name="TextBox 4"/>
          <p:cNvSpPr txBox="1"/>
          <p:nvPr/>
        </p:nvSpPr>
        <p:spPr>
          <a:xfrm>
            <a:off x="301392" y="537527"/>
            <a:ext cx="16009620"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 1: Data Preparation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4" name="TextBox 4"/>
          <p:cNvSpPr txBox="1"/>
          <p:nvPr/>
        </p:nvSpPr>
        <p:spPr>
          <a:xfrm>
            <a:off x="301392" y="2419623"/>
            <a:ext cx="17685215" cy="8882560"/>
          </a:xfrm>
          <a:prstGeom prst="rect">
            <a:avLst/>
          </a:prstGeom>
        </p:spPr>
        <p:txBody>
          <a:bodyPr lIns="0" tIns="0" rIns="0" bIns="0" rtlCol="0" anchor="t">
            <a:spAutoFit/>
          </a:bodyPr>
          <a:lstStyle/>
          <a:p>
            <a:pPr algn="l">
              <a:lnSpc>
                <a:spcPts val="5096"/>
              </a:lnSpc>
            </a:pPr>
            <a:r>
              <a:rPr lang="en-US" sz="3640" dirty="0">
                <a:solidFill>
                  <a:srgbClr val="000000"/>
                </a:solidFill>
                <a:latin typeface="Canva Sans"/>
                <a:ea typeface="Canva Sans"/>
                <a:cs typeface="Canva Sans"/>
                <a:sym typeface="Canva Sans"/>
              </a:rPr>
              <a:t>Convert the dataset into a user-item matrix where rows represent users and columns represent items.</a:t>
            </a:r>
          </a:p>
          <a:p>
            <a:pPr algn="l">
              <a:lnSpc>
                <a:spcPts val="5096"/>
              </a:lnSpc>
            </a:pPr>
            <a:r>
              <a:rPr lang="en-US" sz="3640" b="1" dirty="0">
                <a:solidFill>
                  <a:srgbClr val="000000"/>
                </a:solidFill>
                <a:latin typeface="Canva Sans"/>
                <a:ea typeface="Canva Sans"/>
                <a:cs typeface="Canva Sans"/>
                <a:sym typeface="Canva Sans"/>
              </a:rPr>
              <a:t>Rows</a:t>
            </a:r>
            <a:r>
              <a:rPr lang="en-US" sz="3640" dirty="0">
                <a:solidFill>
                  <a:srgbClr val="000000"/>
                </a:solidFill>
                <a:latin typeface="Canva Sans"/>
                <a:ea typeface="Canva Sans"/>
                <a:cs typeface="Canva Sans"/>
                <a:sym typeface="Canva Sans"/>
              </a:rPr>
              <a:t>: Represent individual users.</a:t>
            </a:r>
          </a:p>
          <a:p>
            <a:pPr algn="l">
              <a:lnSpc>
                <a:spcPts val="5096"/>
              </a:lnSpc>
            </a:pPr>
            <a:r>
              <a:rPr lang="en-US" sz="3640" b="1" dirty="0">
                <a:solidFill>
                  <a:srgbClr val="000000"/>
                </a:solidFill>
                <a:latin typeface="Canva Sans"/>
                <a:ea typeface="Canva Sans"/>
                <a:cs typeface="Canva Sans"/>
                <a:sym typeface="Canva Sans"/>
              </a:rPr>
              <a:t>Columns</a:t>
            </a:r>
            <a:r>
              <a:rPr lang="en-US" sz="3640" dirty="0">
                <a:solidFill>
                  <a:srgbClr val="000000"/>
                </a:solidFill>
                <a:latin typeface="Canva Sans"/>
                <a:ea typeface="Canva Sans"/>
                <a:cs typeface="Canva Sans"/>
                <a:sym typeface="Canva Sans"/>
              </a:rPr>
              <a:t>: Represent items(Jobs)</a:t>
            </a:r>
          </a:p>
          <a:p>
            <a:pPr algn="l">
              <a:lnSpc>
                <a:spcPts val="5096"/>
              </a:lnSpc>
            </a:pPr>
            <a:r>
              <a:rPr lang="en-US" sz="3640" b="1" dirty="0">
                <a:solidFill>
                  <a:srgbClr val="000000"/>
                </a:solidFill>
                <a:latin typeface="Canva Sans"/>
                <a:ea typeface="Canva Sans"/>
                <a:cs typeface="Canva Sans"/>
                <a:sym typeface="Canva Sans"/>
              </a:rPr>
              <a:t>Entries</a:t>
            </a:r>
            <a:r>
              <a:rPr lang="en-US" sz="3640" dirty="0">
                <a:solidFill>
                  <a:srgbClr val="000000"/>
                </a:solidFill>
                <a:latin typeface="Canva Sans"/>
                <a:ea typeface="Canva Sans"/>
                <a:cs typeface="Canva Sans"/>
                <a:sym typeface="Canva Sans"/>
              </a:rPr>
              <a:t>(</a:t>
            </a:r>
            <a:r>
              <a:rPr lang="en-US" sz="3640" b="1" dirty="0">
                <a:solidFill>
                  <a:srgbClr val="000000"/>
                </a:solidFill>
                <a:latin typeface="Canva Sans"/>
                <a:ea typeface="Canva Sans"/>
                <a:cs typeface="Canva Sans"/>
                <a:sym typeface="Canva Sans"/>
              </a:rPr>
              <a:t>Cells</a:t>
            </a:r>
            <a:r>
              <a:rPr lang="en-US" sz="3640" dirty="0">
                <a:solidFill>
                  <a:srgbClr val="000000"/>
                </a:solidFill>
                <a:latin typeface="Canva Sans"/>
                <a:ea typeface="Canva Sans"/>
                <a:cs typeface="Canva Sans"/>
                <a:sym typeface="Canva Sans"/>
              </a:rPr>
              <a:t>):Each entry in the matrix indicates the interaction or relationship between a user and item</a:t>
            </a:r>
          </a:p>
          <a:p>
            <a:r>
              <a:rPr lang="en-GB" sz="4000" dirty="0"/>
              <a:t>Since LinkedIn is a professional networking site, users rarely provide explicit ratings on jobs, connections, or content. </a:t>
            </a:r>
          </a:p>
          <a:p>
            <a:r>
              <a:rPr lang="en-GB" sz="4000" b="1" dirty="0"/>
              <a:t>Job Interactions:</a:t>
            </a:r>
            <a:r>
              <a:rPr lang="en-GB" sz="4000" dirty="0"/>
              <a:t> Viewing, saving, or applying for jobs indicates interest in certain roles or industries.</a:t>
            </a:r>
          </a:p>
          <a:p>
            <a:pPr>
              <a:buFont typeface="Arial" panose="020B0604020202020204" pitchFamily="34" charset="0"/>
              <a:buChar char="•"/>
            </a:pPr>
            <a:r>
              <a:rPr lang="en-GB" sz="4000" b="1" dirty="0"/>
              <a:t>Content Engagement:</a:t>
            </a:r>
            <a:r>
              <a:rPr lang="en-GB" sz="4000" dirty="0"/>
              <a:t> Liking, sharing, or commenting on posts or articles suggests user interest in particular topics or fields.</a:t>
            </a:r>
          </a:p>
          <a:p>
            <a:pPr algn="l">
              <a:lnSpc>
                <a:spcPts val="5096"/>
              </a:lnSpc>
            </a:pPr>
            <a:endParaRPr lang="en-US" sz="3640" dirty="0">
              <a:solidFill>
                <a:srgbClr val="000000"/>
              </a:solidFill>
              <a:latin typeface="Canva Sans"/>
              <a:ea typeface="Canva Sans"/>
              <a:cs typeface="Canva Sans"/>
              <a:sym typeface="Canva Sans"/>
            </a:endParaRPr>
          </a:p>
          <a:p>
            <a:pPr algn="l">
              <a:lnSpc>
                <a:spcPts val="5096"/>
              </a:lnSpc>
            </a:pPr>
            <a:endParaRPr lang="en-US" sz="3640" dirty="0">
              <a:solidFill>
                <a:srgbClr val="000000"/>
              </a:solidFill>
              <a:latin typeface="Canva Sans"/>
              <a:ea typeface="Canva Sans"/>
              <a:cs typeface="Canva Sans"/>
              <a:sym typeface="Canva Sans"/>
            </a:endParaRPr>
          </a:p>
        </p:txBody>
      </p:sp>
      <p:sp>
        <p:nvSpPr>
          <p:cNvPr id="5" name="TextBox 5"/>
          <p:cNvSpPr txBox="1"/>
          <p:nvPr/>
        </p:nvSpPr>
        <p:spPr>
          <a:xfrm>
            <a:off x="301392" y="537527"/>
            <a:ext cx="16009620"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 2:User-Item Interaction Matrix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2419623"/>
            <a:ext cx="17685215" cy="5843266"/>
          </a:xfrm>
          <a:prstGeom prst="rect">
            <a:avLst/>
          </a:prstGeom>
        </p:spPr>
        <p:txBody>
          <a:bodyPr lIns="0" tIns="0" rIns="0" bIns="0" rtlCol="0" anchor="t">
            <a:spAutoFit/>
          </a:bodyPr>
          <a:lstStyle/>
          <a:p>
            <a:pPr algn="l">
              <a:lnSpc>
                <a:spcPts val="5096"/>
              </a:lnSpc>
            </a:pPr>
            <a:r>
              <a:rPr lang="en-US" sz="3640" dirty="0">
                <a:solidFill>
                  <a:srgbClr val="000000"/>
                </a:solidFill>
                <a:latin typeface="Canva Sans"/>
                <a:ea typeface="Canva Sans"/>
                <a:cs typeface="Canva Sans"/>
                <a:sym typeface="Canva Sans"/>
              </a:rPr>
              <a:t>By utilizing cosine similarity in these scenarios, LinkedIn is able to offer tailored job recommendations, suggest connections, and enhance content discovery. This approach is especially advantageous because it effectively manages sparse data, such as user interactions, while prioritizing the direction of the data over its magnitude. This makes cosine similarity particularly fitting for the high-dimensional spaces commonly found in recommendation systems.</a:t>
            </a:r>
          </a:p>
          <a:p>
            <a:pPr algn="l">
              <a:lnSpc>
                <a:spcPts val="5096"/>
              </a:lnSpc>
            </a:pPr>
            <a:r>
              <a:rPr lang="en-US" sz="3640" dirty="0">
                <a:solidFill>
                  <a:srgbClr val="000000"/>
                </a:solidFill>
                <a:latin typeface="Canva Sans"/>
                <a:ea typeface="Canva Sans"/>
                <a:cs typeface="Canva Sans"/>
                <a:sym typeface="Canva Sans"/>
              </a:rPr>
              <a:t>LinkedIn primarily uses cosine similarity metric in its recommendation system to determines how closely related users or items are based o interaction.</a:t>
            </a:r>
          </a:p>
          <a:p>
            <a:pPr algn="l">
              <a:lnSpc>
                <a:spcPts val="5096"/>
              </a:lnSpc>
            </a:pPr>
            <a:endParaRPr lang="en-US" sz="3640" dirty="0">
              <a:solidFill>
                <a:srgbClr val="000000"/>
              </a:solidFill>
              <a:latin typeface="Canva Sans"/>
              <a:ea typeface="Canva Sans"/>
              <a:cs typeface="Canva Sans"/>
              <a:sym typeface="Canva Sans"/>
            </a:endParaRPr>
          </a:p>
        </p:txBody>
      </p:sp>
      <p:sp>
        <p:nvSpPr>
          <p:cNvPr id="5" name="Freeform 5"/>
          <p:cNvSpPr/>
          <p:nvPr/>
        </p:nvSpPr>
        <p:spPr>
          <a:xfrm>
            <a:off x="11915746" y="632777"/>
            <a:ext cx="5343554" cy="1093000"/>
          </a:xfrm>
          <a:custGeom>
            <a:avLst/>
            <a:gdLst/>
            <a:ahLst/>
            <a:cxnLst/>
            <a:rect l="l" t="t" r="r" b="b"/>
            <a:pathLst>
              <a:path w="5343554" h="1093000">
                <a:moveTo>
                  <a:pt x="0" y="0"/>
                </a:moveTo>
                <a:lnTo>
                  <a:pt x="5343554" y="0"/>
                </a:lnTo>
                <a:lnTo>
                  <a:pt x="5343554" y="1093000"/>
                </a:lnTo>
                <a:lnTo>
                  <a:pt x="0" y="1093000"/>
                </a:lnTo>
                <a:lnTo>
                  <a:pt x="0" y="0"/>
                </a:lnTo>
                <a:close/>
              </a:path>
            </a:pathLst>
          </a:custGeom>
          <a:blipFill>
            <a:blip r:embed="rId2"/>
            <a:stretch>
              <a:fillRect/>
            </a:stretch>
          </a:blipFill>
        </p:spPr>
      </p:sp>
      <p:sp>
        <p:nvSpPr>
          <p:cNvPr id="6" name="TextBox 6"/>
          <p:cNvSpPr txBox="1"/>
          <p:nvPr/>
        </p:nvSpPr>
        <p:spPr>
          <a:xfrm>
            <a:off x="301392" y="537527"/>
            <a:ext cx="16009620"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 3:Choose a Similarity Metric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4" name="TextBox 4"/>
          <p:cNvSpPr txBox="1"/>
          <p:nvPr/>
        </p:nvSpPr>
        <p:spPr>
          <a:xfrm>
            <a:off x="301392" y="537527"/>
            <a:ext cx="16957908"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 3:Implement the Recommendation Algorithm</a:t>
            </a:r>
          </a:p>
        </p:txBody>
      </p:sp>
      <p:sp>
        <p:nvSpPr>
          <p:cNvPr id="8" name="TextBox 7">
            <a:extLst>
              <a:ext uri="{FF2B5EF4-FFF2-40B4-BE49-F238E27FC236}">
                <a16:creationId xmlns:a16="http://schemas.microsoft.com/office/drawing/2014/main" id="{21D79C40-CACC-4F79-A55D-3497742697CB}"/>
              </a:ext>
            </a:extLst>
          </p:cNvPr>
          <p:cNvSpPr txBox="1"/>
          <p:nvPr/>
        </p:nvSpPr>
        <p:spPr>
          <a:xfrm>
            <a:off x="301392" y="2031409"/>
            <a:ext cx="17605608" cy="7706725"/>
          </a:xfrm>
          <a:prstGeom prst="rect">
            <a:avLst/>
          </a:prstGeom>
          <a:noFill/>
        </p:spPr>
        <p:txBody>
          <a:bodyPr wrap="square">
            <a:spAutoFit/>
          </a:bodyPr>
          <a:lstStyle/>
          <a:p>
            <a:r>
              <a:rPr lang="en-GB" sz="3640" dirty="0">
                <a:latin typeface="Canva Sans" panose="020B0604020202020204" charset="0"/>
              </a:rPr>
              <a:t>LinkedIn’s recommendation algorithm is a sophisticated system designed to deliver personalized suggestions for jobs, connections, content, and skills. Here’s an outline of how LinkedIn implements its recommendation algorithms, leveraging a combination of collaborative filtering, content-based filtering, and machine learning techniques:</a:t>
            </a:r>
          </a:p>
          <a:p>
            <a:pPr marL="742950" indent="-742950">
              <a:buAutoNum type="arabicPeriod"/>
            </a:pPr>
            <a:r>
              <a:rPr lang="en-GB" sz="4000" dirty="0"/>
              <a:t>Data Collection and Pre-processing</a:t>
            </a:r>
            <a:endParaRPr lang="en-GB" sz="3640" dirty="0">
              <a:latin typeface="Canva Sans" panose="020B0604020202020204" charset="0"/>
            </a:endParaRPr>
          </a:p>
          <a:p>
            <a:pPr marL="742950" indent="-742950">
              <a:buAutoNum type="arabicPeriod"/>
            </a:pPr>
            <a:r>
              <a:rPr lang="en-IN" sz="4000" dirty="0"/>
              <a:t>Feature Engineering</a:t>
            </a:r>
          </a:p>
          <a:p>
            <a:pPr marL="742950" indent="-742950">
              <a:buAutoNum type="arabicPeriod"/>
            </a:pPr>
            <a:r>
              <a:rPr lang="en-IN" sz="4000" dirty="0"/>
              <a:t>Collaborative Filtering Techniques</a:t>
            </a:r>
          </a:p>
          <a:p>
            <a:pPr marL="742950" indent="-742950">
              <a:buAutoNum type="arabicPeriod"/>
            </a:pPr>
            <a:r>
              <a:rPr lang="en-IN" sz="3640" dirty="0">
                <a:latin typeface="Canva Sans" panose="020B0604020202020204" charset="0"/>
              </a:rPr>
              <a:t>Filtering </a:t>
            </a:r>
          </a:p>
          <a:p>
            <a:pPr marL="742950" indent="-742950">
              <a:buAutoNum type="arabicPeriod"/>
            </a:pPr>
            <a:r>
              <a:rPr lang="en-IN" sz="4000" dirty="0"/>
              <a:t>Machine Learning Algorithms</a:t>
            </a:r>
            <a:endParaRPr lang="en-IN" sz="3640" dirty="0">
              <a:latin typeface="Canva Sans" panose="020B0604020202020204" charset="0"/>
            </a:endParaRPr>
          </a:p>
          <a:p>
            <a:pPr marL="742950" indent="-742950">
              <a:buAutoNum type="arabicPeriod"/>
            </a:pPr>
            <a:r>
              <a:rPr lang="en-IN" sz="4000" dirty="0"/>
              <a:t>Personalization and Real-Time Processing</a:t>
            </a:r>
            <a:endParaRPr lang="en-IN" sz="3640" dirty="0">
              <a:latin typeface="Canva Sans" panose="020B0604020202020204" charset="0"/>
            </a:endParaRPr>
          </a:p>
          <a:p>
            <a:pPr marL="742950" indent="-742950">
              <a:buAutoNum type="arabicPeriod"/>
            </a:pPr>
            <a:r>
              <a:rPr lang="en-GB" sz="4000" dirty="0"/>
              <a:t>Cosine Similarity and Other Similarity Metrics</a:t>
            </a:r>
            <a:endParaRPr lang="en-IN" sz="3640" dirty="0">
              <a:latin typeface="Canva Sans" panose="020B0604020202020204" charset="0"/>
            </a:endParaRPr>
          </a:p>
          <a:p>
            <a:pPr marL="742950" indent="-742950">
              <a:buAutoNum type="arabicPeriod"/>
            </a:pPr>
            <a:r>
              <a:rPr lang="en-IN" sz="4000" dirty="0"/>
              <a:t>Evaluation and Optimization</a:t>
            </a:r>
            <a:endParaRPr lang="en-IN" sz="3640" dirty="0">
              <a:latin typeface="Canva Sans"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4" name="TextBox 4"/>
          <p:cNvSpPr txBox="1"/>
          <p:nvPr/>
        </p:nvSpPr>
        <p:spPr>
          <a:xfrm>
            <a:off x="301392" y="141605"/>
            <a:ext cx="16957908"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 4: Evaluate the Recommendations</a:t>
            </a:r>
          </a:p>
        </p:txBody>
      </p:sp>
      <p:sp>
        <p:nvSpPr>
          <p:cNvPr id="5" name="TextBox 5"/>
          <p:cNvSpPr txBox="1"/>
          <p:nvPr/>
        </p:nvSpPr>
        <p:spPr>
          <a:xfrm>
            <a:off x="0" y="1468722"/>
            <a:ext cx="18288000" cy="6497228"/>
          </a:xfrm>
          <a:prstGeom prst="rect">
            <a:avLst/>
          </a:prstGeom>
        </p:spPr>
        <p:txBody>
          <a:bodyPr lIns="0" tIns="0" rIns="0" bIns="0" rtlCol="0" anchor="t">
            <a:spAutoFit/>
          </a:bodyPr>
          <a:lstStyle/>
          <a:p>
            <a:pPr algn="l">
              <a:lnSpc>
                <a:spcPts val="5095"/>
              </a:lnSpc>
              <a:spcBef>
                <a:spcPct val="0"/>
              </a:spcBef>
            </a:pPr>
            <a:r>
              <a:rPr lang="en-US" sz="3639" dirty="0">
                <a:solidFill>
                  <a:srgbClr val="000000"/>
                </a:solidFill>
                <a:latin typeface="Canva Sans"/>
                <a:ea typeface="Canva Sans"/>
                <a:cs typeface="Canva Sans"/>
                <a:sym typeface="Canva Sans"/>
              </a:rPr>
              <a:t>Evaluate the Performance:</a:t>
            </a:r>
          </a:p>
          <a:p>
            <a:pPr algn="l">
              <a:lnSpc>
                <a:spcPts val="5095"/>
              </a:lnSpc>
              <a:spcBef>
                <a:spcPct val="0"/>
              </a:spcBef>
            </a:pPr>
            <a:r>
              <a:rPr lang="en-US" sz="3639" dirty="0">
                <a:solidFill>
                  <a:srgbClr val="000000"/>
                </a:solidFill>
                <a:latin typeface="Canva Sans"/>
                <a:ea typeface="Canva Sans"/>
                <a:cs typeface="Canva Sans"/>
                <a:sym typeface="Canva Sans"/>
              </a:rPr>
              <a:t>Using metrics like Mean Absolute Error (MAE), Precision, Recall, or F1 Score to evaluate the recommendations.</a:t>
            </a:r>
          </a:p>
          <a:p>
            <a:pPr algn="l">
              <a:lnSpc>
                <a:spcPts val="5095"/>
              </a:lnSpc>
              <a:spcBef>
                <a:spcPct val="0"/>
              </a:spcBef>
            </a:pPr>
            <a:r>
              <a:rPr lang="en-US" sz="3639" dirty="0">
                <a:solidFill>
                  <a:srgbClr val="000000"/>
                </a:solidFill>
                <a:latin typeface="Canva Sans"/>
                <a:ea typeface="Canva Sans"/>
                <a:cs typeface="Canva Sans"/>
                <a:sym typeface="Canva Sans"/>
              </a:rPr>
              <a:t>May need a test set for evaluation, which could be created by splitting the original dataset.</a:t>
            </a:r>
          </a:p>
          <a:p>
            <a:pPr algn="l">
              <a:lnSpc>
                <a:spcPts val="5095"/>
              </a:lnSpc>
              <a:spcBef>
                <a:spcPct val="0"/>
              </a:spcBef>
            </a:pPr>
            <a:r>
              <a:rPr lang="en-US" sz="3639" dirty="0">
                <a:solidFill>
                  <a:srgbClr val="000000"/>
                </a:solidFill>
                <a:latin typeface="Canva Sans"/>
                <a:ea typeface="Canva Sans"/>
                <a:cs typeface="Canva Sans"/>
                <a:sym typeface="Canva Sans"/>
              </a:rPr>
              <a:t>LinkedIn recommendation system is evaluated using a combination of offline metric and accuracy ,online Metrix for real time relevance, and user feedback for qualitative insights. This multi-faceted evaluation helps LinkedIn continuously improve its algorithms, making them more accurate, relevant and engaging users.</a:t>
            </a:r>
          </a:p>
          <a:p>
            <a:pPr algn="l">
              <a:lnSpc>
                <a:spcPts val="5095"/>
              </a:lnSpc>
              <a:spcBef>
                <a:spcPct val="0"/>
              </a:spcBef>
            </a:pPr>
            <a:endParaRPr lang="en-US" sz="3639" dirty="0">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141605"/>
            <a:ext cx="16957908"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Result Analysis and Limitations</a:t>
            </a:r>
          </a:p>
        </p:txBody>
      </p:sp>
      <p:sp>
        <p:nvSpPr>
          <p:cNvPr id="4" name="TextBox 4"/>
          <p:cNvSpPr txBox="1"/>
          <p:nvPr/>
        </p:nvSpPr>
        <p:spPr>
          <a:xfrm>
            <a:off x="0" y="1468722"/>
            <a:ext cx="18288000" cy="8270494"/>
          </a:xfrm>
          <a:prstGeom prst="rect">
            <a:avLst/>
          </a:prstGeom>
        </p:spPr>
        <p:txBody>
          <a:bodyPr lIns="0" tIns="0" rIns="0" bIns="0" rtlCol="0" anchor="t">
            <a:spAutoFit/>
          </a:bodyPr>
          <a:lstStyle/>
          <a:p>
            <a:pPr marL="0" lvl="0" indent="0" algn="l">
              <a:lnSpc>
                <a:spcPts val="5095"/>
              </a:lnSpc>
              <a:spcBef>
                <a:spcPct val="0"/>
              </a:spcBef>
            </a:pPr>
            <a:r>
              <a:rPr lang="en-US" sz="3639">
                <a:solidFill>
                  <a:srgbClr val="000000"/>
                </a:solidFill>
                <a:latin typeface="Canva Sans"/>
                <a:ea typeface="Canva Sans"/>
                <a:cs typeface="Canva Sans"/>
                <a:sym typeface="Canva Sans"/>
              </a:rPr>
              <a:t>The effectiveness of LinkedIn's recommendation system can be assessed through metrics like Precision, Recall, and F1-Score, but it faces several limitations:</a:t>
            </a:r>
          </a:p>
          <a:p>
            <a:pPr marL="785875" lvl="1" indent="-392938" algn="l">
              <a:lnSpc>
                <a:spcPts val="5095"/>
              </a:lnSpc>
              <a:spcBef>
                <a:spcPct val="0"/>
              </a:spcBef>
              <a:buFont typeface="Arial"/>
              <a:buChar char="•"/>
            </a:pPr>
            <a:r>
              <a:rPr lang="en-US" sz="3639" b="1">
                <a:solidFill>
                  <a:srgbClr val="000000"/>
                </a:solidFill>
                <a:latin typeface="Canva Sans Bold"/>
                <a:ea typeface="Canva Sans Bold"/>
                <a:cs typeface="Canva Sans Bold"/>
                <a:sym typeface="Canva Sans Bold"/>
              </a:rPr>
              <a:t>Data Sparsity</a:t>
            </a:r>
            <a:r>
              <a:rPr lang="en-US" sz="3639">
                <a:solidFill>
                  <a:srgbClr val="000000"/>
                </a:solidFill>
                <a:latin typeface="Canva Sans"/>
                <a:ea typeface="Canva Sans"/>
                <a:cs typeface="Canva Sans"/>
                <a:sym typeface="Canva Sans"/>
              </a:rPr>
              <a:t>: Limited interactions hinder profile accuracy for users.</a:t>
            </a:r>
          </a:p>
          <a:p>
            <a:pPr marL="785875" lvl="1" indent="-392938" algn="l">
              <a:lnSpc>
                <a:spcPts val="5095"/>
              </a:lnSpc>
              <a:spcBef>
                <a:spcPct val="0"/>
              </a:spcBef>
              <a:buFont typeface="Arial"/>
              <a:buChar char="•"/>
            </a:pPr>
            <a:r>
              <a:rPr lang="en-US" sz="3639" b="1">
                <a:solidFill>
                  <a:srgbClr val="000000"/>
                </a:solidFill>
                <a:latin typeface="Canva Sans Bold"/>
                <a:ea typeface="Canva Sans Bold"/>
                <a:cs typeface="Canva Sans Bold"/>
                <a:sym typeface="Canva Sans Bold"/>
              </a:rPr>
              <a:t>Cold Start Problem</a:t>
            </a:r>
            <a:r>
              <a:rPr lang="en-US" sz="3639">
                <a:solidFill>
                  <a:srgbClr val="000000"/>
                </a:solidFill>
                <a:latin typeface="Canva Sans"/>
                <a:ea typeface="Canva Sans"/>
                <a:cs typeface="Canva Sans"/>
                <a:sym typeface="Canva Sans"/>
              </a:rPr>
              <a:t>: New users/items lack interaction data for accurate recommendations.</a:t>
            </a:r>
          </a:p>
          <a:p>
            <a:pPr marL="785875" lvl="1" indent="-392938" algn="l">
              <a:lnSpc>
                <a:spcPts val="5095"/>
              </a:lnSpc>
              <a:spcBef>
                <a:spcPct val="0"/>
              </a:spcBef>
              <a:buFont typeface="Arial"/>
              <a:buChar char="•"/>
            </a:pPr>
            <a:r>
              <a:rPr lang="en-US" sz="3639" b="1">
                <a:solidFill>
                  <a:srgbClr val="000000"/>
                </a:solidFill>
                <a:latin typeface="Canva Sans Bold"/>
                <a:ea typeface="Canva Sans Bold"/>
                <a:cs typeface="Canva Sans Bold"/>
                <a:sym typeface="Canva Sans Bold"/>
              </a:rPr>
              <a:t>Scalability Challenges</a:t>
            </a:r>
            <a:r>
              <a:rPr lang="en-US" sz="3639">
                <a:solidFill>
                  <a:srgbClr val="000000"/>
                </a:solidFill>
                <a:latin typeface="Canva Sans"/>
                <a:ea typeface="Canva Sans"/>
                <a:cs typeface="Canva Sans"/>
                <a:sym typeface="Canva Sans"/>
              </a:rPr>
              <a:t>: Growing user base complicates system scaling.</a:t>
            </a:r>
          </a:p>
          <a:p>
            <a:pPr marL="785875" lvl="1" indent="-392938" algn="l">
              <a:lnSpc>
                <a:spcPts val="5095"/>
              </a:lnSpc>
              <a:spcBef>
                <a:spcPct val="0"/>
              </a:spcBef>
              <a:buFont typeface="Arial"/>
              <a:buChar char="•"/>
            </a:pPr>
            <a:r>
              <a:rPr lang="en-US" sz="3639" b="1">
                <a:solidFill>
                  <a:srgbClr val="000000"/>
                </a:solidFill>
                <a:latin typeface="Canva Sans Bold"/>
                <a:ea typeface="Canva Sans Bold"/>
                <a:cs typeface="Canva Sans Bold"/>
                <a:sym typeface="Canva Sans Bold"/>
              </a:rPr>
              <a:t>Overfitting to Past Behavior</a:t>
            </a:r>
            <a:r>
              <a:rPr lang="en-US" sz="3639">
                <a:solidFill>
                  <a:srgbClr val="000000"/>
                </a:solidFill>
                <a:latin typeface="Canva Sans"/>
                <a:ea typeface="Canva Sans"/>
                <a:cs typeface="Canva Sans"/>
                <a:sym typeface="Canva Sans"/>
              </a:rPr>
              <a:t>: Reliance on past behavior can lead to stale, less diverse recommendations.</a:t>
            </a:r>
          </a:p>
          <a:p>
            <a:pPr marL="785875" lvl="1" indent="-392938" algn="l">
              <a:lnSpc>
                <a:spcPts val="5095"/>
              </a:lnSpc>
              <a:spcBef>
                <a:spcPct val="0"/>
              </a:spcBef>
              <a:buFont typeface="Arial"/>
              <a:buChar char="•"/>
            </a:pPr>
            <a:r>
              <a:rPr lang="en-US" sz="3639" b="1">
                <a:solidFill>
                  <a:srgbClr val="000000"/>
                </a:solidFill>
                <a:latin typeface="Canva Sans Bold"/>
                <a:ea typeface="Canva Sans Bold"/>
                <a:cs typeface="Canva Sans Bold"/>
                <a:sym typeface="Canva Sans Bold"/>
              </a:rPr>
              <a:t>Bias and Fairness Issues</a:t>
            </a:r>
            <a:r>
              <a:rPr lang="en-US" sz="3639">
                <a:solidFill>
                  <a:srgbClr val="000000"/>
                </a:solidFill>
                <a:latin typeface="Canva Sans"/>
                <a:ea typeface="Canva Sans"/>
                <a:cs typeface="Canva Sans"/>
                <a:sym typeface="Canva Sans"/>
              </a:rPr>
              <a:t>: Algorithmic bias may perpetuate inequalities in job recommendations.</a:t>
            </a:r>
          </a:p>
          <a:p>
            <a:pPr marL="785875" lvl="1" indent="-392938" algn="l">
              <a:lnSpc>
                <a:spcPts val="5095"/>
              </a:lnSpc>
              <a:spcBef>
                <a:spcPct val="0"/>
              </a:spcBef>
              <a:buFont typeface="Arial"/>
              <a:buChar char="•"/>
            </a:pPr>
            <a:r>
              <a:rPr lang="en-US" sz="3639" b="1">
                <a:solidFill>
                  <a:srgbClr val="000000"/>
                </a:solidFill>
                <a:latin typeface="Canva Sans Bold"/>
                <a:ea typeface="Canva Sans Bold"/>
                <a:cs typeface="Canva Sans Bold"/>
                <a:sym typeface="Canva Sans Bold"/>
              </a:rPr>
              <a:t>Lack of Contextual Understanding</a:t>
            </a:r>
            <a:r>
              <a:rPr lang="en-US" sz="3639">
                <a:solidFill>
                  <a:srgbClr val="000000"/>
                </a:solidFill>
                <a:latin typeface="Canva Sans"/>
                <a:ea typeface="Canva Sans"/>
                <a:cs typeface="Canva Sans"/>
                <a:sym typeface="Canva Sans"/>
              </a:rPr>
              <a:t>: Static profiles fail to capture changing user preferences over time.</a:t>
            </a:r>
          </a:p>
          <a:p>
            <a:pPr algn="l">
              <a:lnSpc>
                <a:spcPts val="5095"/>
              </a:lnSpc>
              <a:spcBef>
                <a:spcPct val="0"/>
              </a:spcBef>
            </a:pPr>
            <a:endParaRPr lang="en-US" sz="3639">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141605"/>
            <a:ext cx="16957908"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Conclusion</a:t>
            </a:r>
          </a:p>
        </p:txBody>
      </p:sp>
      <p:sp>
        <p:nvSpPr>
          <p:cNvPr id="4" name="TextBox 4"/>
          <p:cNvSpPr txBox="1"/>
          <p:nvPr/>
        </p:nvSpPr>
        <p:spPr>
          <a:xfrm>
            <a:off x="0" y="1459197"/>
            <a:ext cx="17987211" cy="6767529"/>
          </a:xfrm>
          <a:prstGeom prst="rect">
            <a:avLst/>
          </a:prstGeom>
        </p:spPr>
        <p:txBody>
          <a:bodyPr lIns="0" tIns="0" rIns="0" bIns="0" rtlCol="0" anchor="t">
            <a:spAutoFit/>
          </a:bodyPr>
          <a:lstStyle/>
          <a:p>
            <a:pPr marL="0" lvl="0" indent="0" algn="l">
              <a:lnSpc>
                <a:spcPts val="5421"/>
              </a:lnSpc>
            </a:pPr>
            <a:r>
              <a:rPr lang="en-US" sz="3872">
                <a:solidFill>
                  <a:srgbClr val="000000"/>
                </a:solidFill>
                <a:latin typeface="Canva Sans"/>
                <a:ea typeface="Canva Sans"/>
                <a:cs typeface="Canva Sans"/>
                <a:sym typeface="Canva Sans"/>
              </a:rPr>
              <a:t>In summary, LinkedIn's recommendation system is vital for boosting user engagement by offering tailored job suggestions and connection opportunities via collaborative filtering methods. Although it successfully assesses user interactions to provide pertinent recommendations, it faces challenges like data sparsity, cold start problems, and algorithmic bias that need to be resolved to enhance its precision and relevance.</a:t>
            </a:r>
          </a:p>
          <a:p>
            <a:pPr marL="0" lvl="0" indent="0" algn="l">
              <a:lnSpc>
                <a:spcPts val="5421"/>
              </a:lnSpc>
            </a:pPr>
            <a:endParaRPr lang="en-US" sz="3872">
              <a:solidFill>
                <a:srgbClr val="000000"/>
              </a:solidFill>
              <a:latin typeface="Canva Sans"/>
              <a:ea typeface="Canva Sans"/>
              <a:cs typeface="Canva Sans"/>
              <a:sym typeface="Canva Sans"/>
            </a:endParaRPr>
          </a:p>
          <a:p>
            <a:pPr algn="l">
              <a:lnSpc>
                <a:spcPts val="5421"/>
              </a:lnSpc>
              <a:spcBef>
                <a:spcPct val="0"/>
              </a:spcBef>
            </a:pPr>
            <a:r>
              <a:rPr lang="en-US" sz="3872">
                <a:solidFill>
                  <a:srgbClr val="000000"/>
                </a:solidFill>
                <a:latin typeface="Canva Sans"/>
                <a:ea typeface="Canva Sans"/>
                <a:cs typeface="Canva Sans"/>
                <a:sym typeface="Canva Sans"/>
              </a:rPr>
              <a:t>By consistently improving the system and utilizing user feedback, LinkedIn can further support professionals in their career paths, cultivating a more interconnected and vibrant professional network.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155252"/>
            <a:ext cx="16230600" cy="39764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1028700" y="3732784"/>
            <a:ext cx="5446590" cy="87058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Recommendation system Types</a:t>
            </a:r>
          </a:p>
        </p:txBody>
      </p:sp>
      <p:sp>
        <p:nvSpPr>
          <p:cNvPr id="4" name="TextBox 4"/>
          <p:cNvSpPr txBox="1"/>
          <p:nvPr/>
        </p:nvSpPr>
        <p:spPr>
          <a:xfrm>
            <a:off x="1028700" y="4711207"/>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Content Based  Filtering</a:t>
            </a:r>
          </a:p>
        </p:txBody>
      </p:sp>
      <p:sp>
        <p:nvSpPr>
          <p:cNvPr id="5" name="TextBox 5"/>
          <p:cNvSpPr txBox="1"/>
          <p:nvPr/>
        </p:nvSpPr>
        <p:spPr>
          <a:xfrm>
            <a:off x="1028700" y="5368843"/>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Collaborative Based Filtering</a:t>
            </a:r>
          </a:p>
        </p:txBody>
      </p:sp>
      <p:sp>
        <p:nvSpPr>
          <p:cNvPr id="6" name="TextBox 6"/>
          <p:cNvSpPr txBox="1"/>
          <p:nvPr/>
        </p:nvSpPr>
        <p:spPr>
          <a:xfrm>
            <a:off x="1028700" y="7090216"/>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Case Study</a:t>
            </a:r>
          </a:p>
        </p:txBody>
      </p:sp>
      <p:sp>
        <p:nvSpPr>
          <p:cNvPr id="7" name="TextBox 7"/>
          <p:cNvSpPr txBox="1"/>
          <p:nvPr/>
        </p:nvSpPr>
        <p:spPr>
          <a:xfrm>
            <a:off x="1028700" y="7731454"/>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Problem Definition</a:t>
            </a:r>
          </a:p>
        </p:txBody>
      </p:sp>
      <p:sp>
        <p:nvSpPr>
          <p:cNvPr id="8" name="TextBox 8"/>
          <p:cNvSpPr txBox="1"/>
          <p:nvPr/>
        </p:nvSpPr>
        <p:spPr>
          <a:xfrm>
            <a:off x="1028700" y="6010828"/>
            <a:ext cx="5446590" cy="87058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How Does Collabartive System Help user in Linkedin</a:t>
            </a:r>
          </a:p>
        </p:txBody>
      </p:sp>
      <p:sp>
        <p:nvSpPr>
          <p:cNvPr id="9" name="TextBox 9"/>
          <p:cNvSpPr txBox="1"/>
          <p:nvPr/>
        </p:nvSpPr>
        <p:spPr>
          <a:xfrm>
            <a:off x="7304810" y="6010828"/>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Result Analysis</a:t>
            </a:r>
          </a:p>
        </p:txBody>
      </p:sp>
      <p:sp>
        <p:nvSpPr>
          <p:cNvPr id="10" name="TextBox 10"/>
          <p:cNvSpPr txBox="1"/>
          <p:nvPr/>
        </p:nvSpPr>
        <p:spPr>
          <a:xfrm>
            <a:off x="7304810" y="3732784"/>
            <a:ext cx="5446590" cy="87058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Data Collection and Preproccesing</a:t>
            </a:r>
          </a:p>
        </p:txBody>
      </p:sp>
      <p:sp>
        <p:nvSpPr>
          <p:cNvPr id="11" name="TextBox 11"/>
          <p:cNvSpPr txBox="1"/>
          <p:nvPr/>
        </p:nvSpPr>
        <p:spPr>
          <a:xfrm>
            <a:off x="7304810" y="5352445"/>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Evaluation Metrix</a:t>
            </a:r>
          </a:p>
        </p:txBody>
      </p:sp>
      <p:sp>
        <p:nvSpPr>
          <p:cNvPr id="12" name="TextBox 12"/>
          <p:cNvSpPr txBox="1"/>
          <p:nvPr/>
        </p:nvSpPr>
        <p:spPr>
          <a:xfrm>
            <a:off x="7304810" y="4694062"/>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Moddel  Selection</a:t>
            </a:r>
          </a:p>
        </p:txBody>
      </p:sp>
      <p:sp>
        <p:nvSpPr>
          <p:cNvPr id="13" name="TextBox 13"/>
          <p:cNvSpPr txBox="1"/>
          <p:nvPr/>
        </p:nvSpPr>
        <p:spPr>
          <a:xfrm>
            <a:off x="7304810" y="6770176"/>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Limitations</a:t>
            </a:r>
          </a:p>
        </p:txBody>
      </p:sp>
      <p:sp>
        <p:nvSpPr>
          <p:cNvPr id="14" name="TextBox 14"/>
          <p:cNvSpPr txBox="1"/>
          <p:nvPr/>
        </p:nvSpPr>
        <p:spPr>
          <a:xfrm>
            <a:off x="7304810" y="7529524"/>
            <a:ext cx="5446590" cy="432435"/>
          </a:xfrm>
          <a:prstGeom prst="rect">
            <a:avLst/>
          </a:prstGeom>
        </p:spPr>
        <p:txBody>
          <a:bodyPr lIns="0" tIns="0" rIns="0" bIns="0" rtlCol="0" anchor="t">
            <a:spAutoFit/>
          </a:bodyPr>
          <a:lstStyle/>
          <a:p>
            <a:pPr marL="582930" lvl="1" indent="-291465" algn="l">
              <a:lnSpc>
                <a:spcPts val="3510"/>
              </a:lnSpc>
              <a:buFont typeface="Arial"/>
              <a:buChar char="•"/>
            </a:pPr>
            <a:r>
              <a:rPr lang="en-US" sz="2700" b="1" u="sng">
                <a:solidFill>
                  <a:srgbClr val="000000"/>
                </a:solidFill>
                <a:latin typeface="IBM Plex Sans Bold"/>
                <a:ea typeface="IBM Plex Sans Bold"/>
                <a:cs typeface="IBM Plex Sans Bold"/>
                <a:sym typeface="IBM Plex Sans Bold"/>
              </a:rPr>
              <a:t>Conclusion </a:t>
            </a:r>
          </a:p>
        </p:txBody>
      </p:sp>
      <p:sp>
        <p:nvSpPr>
          <p:cNvPr id="15" name="TextBox 15"/>
          <p:cNvSpPr txBox="1"/>
          <p:nvPr/>
        </p:nvSpPr>
        <p:spPr>
          <a:xfrm>
            <a:off x="8129632" y="1000084"/>
            <a:ext cx="9129668" cy="1000125"/>
          </a:xfrm>
          <a:prstGeom prst="rect">
            <a:avLst/>
          </a:prstGeom>
        </p:spPr>
        <p:txBody>
          <a:bodyPr lIns="0" tIns="0" rIns="0" bIns="0" rtlCol="0" anchor="t">
            <a:spAutoFit/>
          </a:bodyPr>
          <a:lstStyle/>
          <a:p>
            <a:pPr marL="0" lvl="0" indent="0" algn="just">
              <a:lnSpc>
                <a:spcPts val="7800"/>
              </a:lnSpc>
              <a:spcBef>
                <a:spcPct val="0"/>
              </a:spcBef>
            </a:pPr>
            <a:r>
              <a:rPr lang="en-US" sz="6500" b="1">
                <a:solidFill>
                  <a:srgbClr val="000000"/>
                </a:solidFill>
                <a:latin typeface="IBM Plex Sans Bold"/>
                <a:ea typeface="IBM Plex Sans Bold"/>
                <a:cs typeface="IBM Plex Sans Bold"/>
                <a:sym typeface="IBM Plex Sans Bold"/>
              </a:rPr>
              <a:t>How do we Approach?</a:t>
            </a:r>
          </a:p>
        </p:txBody>
      </p:sp>
      <p:pic>
        <p:nvPicPr>
          <p:cNvPr id="16" name="Picture 16"/>
          <p:cNvPicPr>
            <a:picLocks noChangeAspect="1"/>
          </p:cNvPicPr>
          <p:nvPr/>
        </p:nvPicPr>
        <p:blipFill>
          <a:blip r:embed="rId2"/>
          <a:stretch>
            <a:fillRect/>
          </a:stretch>
        </p:blipFill>
        <p:spPr>
          <a:xfrm>
            <a:off x="11184144" y="3715037"/>
            <a:ext cx="6920684" cy="59944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536759" y="517909"/>
            <a:ext cx="8288655"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Recommendation System</a:t>
            </a:r>
          </a:p>
        </p:txBody>
      </p:sp>
      <p:sp>
        <p:nvSpPr>
          <p:cNvPr id="4" name="TextBox 4"/>
          <p:cNvSpPr txBox="1"/>
          <p:nvPr/>
        </p:nvSpPr>
        <p:spPr>
          <a:xfrm>
            <a:off x="345908" y="2052704"/>
            <a:ext cx="17596184" cy="238061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A recommendation system is an AI-driven tool designed to help users discover items or content that align with their interests, needs, or behaviors. In digital platforms, recommendation systems enhance user experiences by personalizing suggestions, allowing users to efficiently find relevant information in vast datasets.</a:t>
            </a:r>
          </a:p>
        </p:txBody>
      </p:sp>
      <p:sp>
        <p:nvSpPr>
          <p:cNvPr id="5" name="TextBox 5"/>
          <p:cNvSpPr txBox="1"/>
          <p:nvPr/>
        </p:nvSpPr>
        <p:spPr>
          <a:xfrm>
            <a:off x="345908" y="5076825"/>
            <a:ext cx="17596184" cy="29806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In the context of the case study LinkedIn's job recommendation system, the purpose is to recommend job opportunities that match a user’s skills, experience, and career goals. By leveraging various data, such as user profiles, past job interactions, and similarity in skills or industries, LinkedIn’s recommendation system can make the job-seeking experience more relevant, engaging, and efficient.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0" y="537527"/>
            <a:ext cx="12971646"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Types of Recommendation System</a:t>
            </a:r>
          </a:p>
        </p:txBody>
      </p:sp>
      <p:sp>
        <p:nvSpPr>
          <p:cNvPr id="4" name="TextBox 4"/>
          <p:cNvSpPr txBox="1"/>
          <p:nvPr/>
        </p:nvSpPr>
        <p:spPr>
          <a:xfrm>
            <a:off x="345908" y="2052704"/>
            <a:ext cx="17445789" cy="77812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000000"/>
                </a:solidFill>
                <a:latin typeface="Canva Sans Bold"/>
                <a:ea typeface="Canva Sans Bold"/>
                <a:cs typeface="Canva Sans Bold"/>
                <a:sym typeface="Canva Sans Bold"/>
              </a:rPr>
              <a:t>Content-Based Filtering</a:t>
            </a:r>
            <a:r>
              <a:rPr lang="en-US" sz="3399">
                <a:solidFill>
                  <a:srgbClr val="000000"/>
                </a:solidFill>
                <a:latin typeface="Canva Sans"/>
                <a:ea typeface="Canva Sans"/>
                <a:cs typeface="Canva Sans"/>
                <a:sym typeface="Canva Sans"/>
              </a:rPr>
              <a:t>: Recommends items similar to those a user has interacted with, based on attributes like skills or industry.</a:t>
            </a:r>
          </a:p>
          <a:p>
            <a:pPr marL="734059" lvl="1" indent="-367030" algn="l">
              <a:lnSpc>
                <a:spcPts val="4759"/>
              </a:lnSpc>
              <a:buFont typeface="Arial"/>
              <a:buChar char="•"/>
            </a:pPr>
            <a:r>
              <a:rPr lang="en-US" sz="3399" b="1">
                <a:solidFill>
                  <a:srgbClr val="000000"/>
                </a:solidFill>
                <a:latin typeface="Canva Sans Bold"/>
                <a:ea typeface="Canva Sans Bold"/>
                <a:cs typeface="Canva Sans Bold"/>
                <a:sym typeface="Canva Sans Bold"/>
              </a:rPr>
              <a:t>Collaborative Filtering</a:t>
            </a:r>
            <a:r>
              <a:rPr lang="en-US" sz="3399">
                <a:solidFill>
                  <a:srgbClr val="000000"/>
                </a:solidFill>
                <a:latin typeface="Canva Sans"/>
                <a:ea typeface="Canva Sans"/>
                <a:cs typeface="Canva Sans"/>
                <a:sym typeface="Canva Sans"/>
              </a:rPr>
              <a:t>: Suggests items liked by similar users, leveraging patterns in user behavior and interactions.</a:t>
            </a:r>
          </a:p>
          <a:p>
            <a:pPr marL="734059" lvl="1" indent="-367030" algn="l">
              <a:lnSpc>
                <a:spcPts val="4759"/>
              </a:lnSpc>
              <a:buFont typeface="Arial"/>
              <a:buChar char="•"/>
            </a:pPr>
            <a:r>
              <a:rPr lang="en-US" sz="3399" b="1">
                <a:solidFill>
                  <a:srgbClr val="000000"/>
                </a:solidFill>
                <a:latin typeface="Canva Sans Bold"/>
                <a:ea typeface="Canva Sans Bold"/>
                <a:cs typeface="Canva Sans Bold"/>
                <a:sym typeface="Canva Sans Bold"/>
              </a:rPr>
              <a:t>Hybrid Systems</a:t>
            </a:r>
            <a:r>
              <a:rPr lang="en-US" sz="3399">
                <a:solidFill>
                  <a:srgbClr val="000000"/>
                </a:solidFill>
                <a:latin typeface="Canva Sans"/>
                <a:ea typeface="Canva Sans"/>
                <a:cs typeface="Canva Sans"/>
                <a:sym typeface="Canva Sans"/>
              </a:rPr>
              <a:t>: Combines content-based and collaborative approaches to improve recommendation relevance and balance.</a:t>
            </a:r>
          </a:p>
          <a:p>
            <a:pPr marL="734059" lvl="1" indent="-367030" algn="l">
              <a:lnSpc>
                <a:spcPts val="4759"/>
              </a:lnSpc>
              <a:buFont typeface="Arial"/>
              <a:buChar char="•"/>
            </a:pPr>
            <a:r>
              <a:rPr lang="en-US" sz="3399" b="1">
                <a:solidFill>
                  <a:srgbClr val="000000"/>
                </a:solidFill>
                <a:latin typeface="Canva Sans Bold"/>
                <a:ea typeface="Canva Sans Bold"/>
                <a:cs typeface="Canva Sans Bold"/>
                <a:sym typeface="Canva Sans Bold"/>
              </a:rPr>
              <a:t>Knowledge-Based Systems</a:t>
            </a:r>
            <a:r>
              <a:rPr lang="en-US" sz="3399">
                <a:solidFill>
                  <a:srgbClr val="000000"/>
                </a:solidFill>
                <a:latin typeface="Canva Sans"/>
                <a:ea typeface="Canva Sans"/>
                <a:cs typeface="Canva Sans"/>
                <a:sym typeface="Canva Sans"/>
              </a:rPr>
              <a:t>: Recommends based on specific user criteria, such as required qualifications, for tailored matches.</a:t>
            </a:r>
          </a:p>
          <a:p>
            <a:pPr marL="734059" lvl="1" indent="-367030" algn="l">
              <a:lnSpc>
                <a:spcPts val="4759"/>
              </a:lnSpc>
              <a:buFont typeface="Arial"/>
              <a:buChar char="•"/>
            </a:pPr>
            <a:r>
              <a:rPr lang="en-US" sz="3399" b="1">
                <a:solidFill>
                  <a:srgbClr val="000000"/>
                </a:solidFill>
                <a:latin typeface="Canva Sans Bold"/>
                <a:ea typeface="Canva Sans Bold"/>
                <a:cs typeface="Canva Sans Bold"/>
                <a:sym typeface="Canva Sans Bold"/>
              </a:rPr>
              <a:t>Deep Learning Models</a:t>
            </a:r>
            <a:r>
              <a:rPr lang="en-US" sz="3399">
                <a:solidFill>
                  <a:srgbClr val="000000"/>
                </a:solidFill>
                <a:latin typeface="Canva Sans"/>
                <a:ea typeface="Canva Sans"/>
                <a:cs typeface="Canva Sans"/>
                <a:sym typeface="Canva Sans"/>
              </a:rPr>
              <a:t>: Uses neural networks to capture complex patterns, providing highly personalized and adaptive recommendations.</a:t>
            </a:r>
          </a:p>
          <a:p>
            <a:pPr algn="l">
              <a:lnSpc>
                <a:spcPts val="4759"/>
              </a:lnSpc>
            </a:pPr>
            <a:endParaRPr lang="en-US" sz="3399">
              <a:solidFill>
                <a:srgbClr val="000000"/>
              </a:solidFill>
              <a:latin typeface="Canva Sans"/>
              <a:ea typeface="Canva Sans"/>
              <a:cs typeface="Canva Sans"/>
              <a:sym typeface="Canva Sans"/>
            </a:endParaRPr>
          </a:p>
          <a:p>
            <a:pPr algn="ctr">
              <a:lnSpc>
                <a:spcPts val="4759"/>
              </a:lnSpc>
            </a:pP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 For context lets discuss about Content and Collaborative Filtering in further      slides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45908" y="2052704"/>
            <a:ext cx="11789742" cy="7684821"/>
          </a:xfrm>
          <a:prstGeom prst="rect">
            <a:avLst/>
          </a:prstGeom>
        </p:spPr>
        <p:txBody>
          <a:bodyPr lIns="0" tIns="0" rIns="0" bIns="0" rtlCol="0" anchor="t">
            <a:spAutoFit/>
          </a:bodyPr>
          <a:lstStyle/>
          <a:p>
            <a:pPr algn="l">
              <a:lnSpc>
                <a:spcPts val="5096"/>
              </a:lnSpc>
            </a:pPr>
            <a:r>
              <a:rPr lang="en-US" sz="3640">
                <a:solidFill>
                  <a:srgbClr val="000000"/>
                </a:solidFill>
                <a:latin typeface="Canva Sans"/>
                <a:ea typeface="Canva Sans"/>
                <a:cs typeface="Canva Sans"/>
                <a:sym typeface="Canva Sans"/>
              </a:rPr>
              <a:t>Content-Based Filtering suggests items tailored to a user’s profile and the characteristics of content they have previously enjoyed. It evaluates attributes—such as skills, job titles, or industry keywords—to identify similar content. For instance, on LinkedIn, this method recommends jobs that correspond with the skills outlined in a user's profile, ensuring that the suggestions are pertinent to their professional experience. Content-based techniques are especially beneficial for new users, as they depend mainly on specific profile information rather than on wider user interactions.</a:t>
            </a:r>
          </a:p>
        </p:txBody>
      </p:sp>
      <p:sp>
        <p:nvSpPr>
          <p:cNvPr id="4" name="Freeform 4"/>
          <p:cNvSpPr/>
          <p:nvPr/>
        </p:nvSpPr>
        <p:spPr>
          <a:xfrm>
            <a:off x="12135649" y="2054150"/>
            <a:ext cx="6052681" cy="6178699"/>
          </a:xfrm>
          <a:custGeom>
            <a:avLst/>
            <a:gdLst/>
            <a:ahLst/>
            <a:cxnLst/>
            <a:rect l="l" t="t" r="r" b="b"/>
            <a:pathLst>
              <a:path w="6052681" h="6178699">
                <a:moveTo>
                  <a:pt x="0" y="0"/>
                </a:moveTo>
                <a:lnTo>
                  <a:pt x="6052682" y="0"/>
                </a:lnTo>
                <a:lnTo>
                  <a:pt x="6052682" y="6178700"/>
                </a:lnTo>
                <a:lnTo>
                  <a:pt x="0" y="6178700"/>
                </a:lnTo>
                <a:lnTo>
                  <a:pt x="0" y="0"/>
                </a:lnTo>
                <a:close/>
              </a:path>
            </a:pathLst>
          </a:custGeom>
          <a:blipFill>
            <a:blip r:embed="rId2"/>
            <a:stretch>
              <a:fillRect l="-10013" t="-3884" b="-3884"/>
            </a:stretch>
          </a:blipFill>
        </p:spPr>
      </p:sp>
      <p:sp>
        <p:nvSpPr>
          <p:cNvPr id="5" name="TextBox 5"/>
          <p:cNvSpPr txBox="1"/>
          <p:nvPr/>
        </p:nvSpPr>
        <p:spPr>
          <a:xfrm>
            <a:off x="345908" y="537527"/>
            <a:ext cx="12971646"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Content-Based Filtering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45908" y="1987475"/>
            <a:ext cx="11789742" cy="7684821"/>
          </a:xfrm>
          <a:prstGeom prst="rect">
            <a:avLst/>
          </a:prstGeom>
        </p:spPr>
        <p:txBody>
          <a:bodyPr lIns="0" tIns="0" rIns="0" bIns="0" rtlCol="0" anchor="t">
            <a:spAutoFit/>
          </a:bodyPr>
          <a:lstStyle/>
          <a:p>
            <a:pPr marL="0" lvl="0" indent="0" algn="l">
              <a:lnSpc>
                <a:spcPts val="5096"/>
              </a:lnSpc>
            </a:pPr>
            <a:endParaRPr/>
          </a:p>
          <a:p>
            <a:pPr algn="l">
              <a:lnSpc>
                <a:spcPts val="5096"/>
              </a:lnSpc>
            </a:pPr>
            <a:r>
              <a:rPr lang="en-US" sz="3640">
                <a:solidFill>
                  <a:srgbClr val="000000"/>
                </a:solidFill>
                <a:latin typeface="Canva Sans"/>
                <a:ea typeface="Canva Sans"/>
                <a:cs typeface="Canva Sans"/>
                <a:sym typeface="Canva Sans"/>
              </a:rPr>
              <a:t>Collaborative Filtering suggests items by analyzing the behaviors and preferences of users with similar characteristics. Instead of depending solely on an individual user’s profile, it utilizes patterns from user interactions, such as likes, clicks, or applications, to recommend relevant job opportunities. For instance, if users with comparable backgrounds apply for specific positions, those jobs are more likely to be recommended to others within that same user group. This approach is effective in uncovering hidden patterns and trends in user interactions.</a:t>
            </a:r>
          </a:p>
        </p:txBody>
      </p:sp>
      <p:sp>
        <p:nvSpPr>
          <p:cNvPr id="4" name="Freeform 4"/>
          <p:cNvSpPr/>
          <p:nvPr/>
        </p:nvSpPr>
        <p:spPr>
          <a:xfrm>
            <a:off x="12135649" y="2586054"/>
            <a:ext cx="6152351" cy="6356958"/>
          </a:xfrm>
          <a:custGeom>
            <a:avLst/>
            <a:gdLst/>
            <a:ahLst/>
            <a:cxnLst/>
            <a:rect l="l" t="t" r="r" b="b"/>
            <a:pathLst>
              <a:path w="6152351" h="6356958">
                <a:moveTo>
                  <a:pt x="0" y="0"/>
                </a:moveTo>
                <a:lnTo>
                  <a:pt x="6152351" y="0"/>
                </a:lnTo>
                <a:lnTo>
                  <a:pt x="6152351" y="6356958"/>
                </a:lnTo>
                <a:lnTo>
                  <a:pt x="0" y="6356958"/>
                </a:lnTo>
                <a:lnTo>
                  <a:pt x="0" y="0"/>
                </a:lnTo>
                <a:close/>
              </a:path>
            </a:pathLst>
          </a:custGeom>
          <a:blipFill>
            <a:blip r:embed="rId2"/>
            <a:stretch>
              <a:fillRect l="-3325"/>
            </a:stretch>
          </a:blipFill>
        </p:spPr>
      </p:sp>
      <p:sp>
        <p:nvSpPr>
          <p:cNvPr id="5" name="TextBox 5"/>
          <p:cNvSpPr txBox="1"/>
          <p:nvPr/>
        </p:nvSpPr>
        <p:spPr>
          <a:xfrm>
            <a:off x="345908" y="738430"/>
            <a:ext cx="12971646"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Collaborative Filtering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2973960"/>
            <a:ext cx="17685215" cy="5114615"/>
          </a:xfrm>
          <a:prstGeom prst="rect">
            <a:avLst/>
          </a:prstGeom>
        </p:spPr>
        <p:txBody>
          <a:bodyPr lIns="0" tIns="0" rIns="0" bIns="0" rtlCol="0" anchor="t">
            <a:spAutoFit/>
          </a:bodyPr>
          <a:lstStyle/>
          <a:p>
            <a:pPr algn="l">
              <a:lnSpc>
                <a:spcPts val="5096"/>
              </a:lnSpc>
            </a:pPr>
            <a:r>
              <a:rPr lang="en-US" sz="3640">
                <a:solidFill>
                  <a:srgbClr val="000000"/>
                </a:solidFill>
                <a:latin typeface="Canva Sans"/>
                <a:ea typeface="Canva Sans"/>
                <a:cs typeface="Canva Sans"/>
                <a:sym typeface="Canva Sans"/>
              </a:rPr>
              <a:t>Collaborative Filtering enables LinkedIn to suggest job opportunities by examining user interactions—like applying for, viewing, or saving jobs—and identifying patterns among users with comparable behaviors. For instance, if individuals with data science backgrounds often explore or apply for specific positions, LinkedIn can recommend those roles to other data science users, even if they haven't encountered them before. This method reveals concealed job preferences by linking users through shared interests, thereby improving the relevance of job suggestions and boosting user engagement.</a:t>
            </a:r>
          </a:p>
        </p:txBody>
      </p:sp>
      <p:sp>
        <p:nvSpPr>
          <p:cNvPr id="4" name="TextBox 4"/>
          <p:cNvSpPr txBox="1"/>
          <p:nvPr/>
        </p:nvSpPr>
        <p:spPr>
          <a:xfrm>
            <a:off x="301392" y="627764"/>
            <a:ext cx="12971646" cy="1811020"/>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How Does Collaborative Filtering Help Linkedin Recommendations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824664" y="0"/>
            <a:ext cx="12638671" cy="10287000"/>
          </a:xfrm>
          <a:custGeom>
            <a:avLst/>
            <a:gdLst/>
            <a:ahLst/>
            <a:cxnLst/>
            <a:rect l="l" t="t" r="r" b="b"/>
            <a:pathLst>
              <a:path w="12638671" h="10287000">
                <a:moveTo>
                  <a:pt x="0" y="0"/>
                </a:moveTo>
                <a:lnTo>
                  <a:pt x="12638672" y="0"/>
                </a:lnTo>
                <a:lnTo>
                  <a:pt x="12638672" y="10287000"/>
                </a:lnTo>
                <a:lnTo>
                  <a:pt x="0" y="10287000"/>
                </a:lnTo>
                <a:lnTo>
                  <a:pt x="0" y="0"/>
                </a:lnTo>
                <a:close/>
              </a:path>
            </a:pathLst>
          </a:custGeom>
          <a:blipFill>
            <a:blip r:embed="rId2"/>
            <a:stretch>
              <a:fillRect t="-12130" b="-10730"/>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301392" y="2419623"/>
            <a:ext cx="17685215" cy="6994127"/>
          </a:xfrm>
          <a:prstGeom prst="rect">
            <a:avLst/>
          </a:prstGeom>
        </p:spPr>
        <p:txBody>
          <a:bodyPr lIns="0" tIns="0" rIns="0" bIns="0" rtlCol="0" anchor="t">
            <a:spAutoFit/>
          </a:bodyPr>
          <a:lstStyle/>
          <a:p>
            <a:pPr marL="0" lvl="0" indent="0" algn="l">
              <a:lnSpc>
                <a:spcPts val="5096"/>
              </a:lnSpc>
            </a:pPr>
            <a:r>
              <a:rPr lang="en-US" sz="3640" b="1">
                <a:solidFill>
                  <a:srgbClr val="000000"/>
                </a:solidFill>
                <a:latin typeface="Canva Sans Bold"/>
                <a:ea typeface="Canva Sans Bold"/>
                <a:cs typeface="Canva Sans Bold"/>
                <a:sym typeface="Canva Sans Bold"/>
              </a:rPr>
              <a:t>Introduction:</a:t>
            </a:r>
          </a:p>
          <a:p>
            <a:pPr algn="l">
              <a:lnSpc>
                <a:spcPts val="5096"/>
              </a:lnSpc>
            </a:pPr>
            <a:r>
              <a:rPr lang="en-US" sz="3640">
                <a:solidFill>
                  <a:srgbClr val="000000"/>
                </a:solidFill>
                <a:latin typeface="Canva Sans"/>
                <a:ea typeface="Canva Sans"/>
                <a:cs typeface="Canva Sans"/>
                <a:sym typeface="Canva Sans"/>
              </a:rPr>
              <a:t>LinkedIn’s job recommendation system plays a crucial role in connecting millions of users with job opportunities that align with their skills, experience, and career aspirations. In a landscape filled with diverse industries, locations, and levels of expertise, personalized recommendations enhance the efficiency and engagement of the job search process. This case study explores how LinkedIn utilizes machine learning—specifically content-based and collaborative filtering techniques—to deliver pertinent job suggestions. By examining user profiles, interactions, and job data, LinkedIn’s recommendation system seeks to optimize job matching, enabling users to uncover career opportunities that fit their unique backgrounds and interests.</a:t>
            </a:r>
          </a:p>
        </p:txBody>
      </p:sp>
      <p:sp>
        <p:nvSpPr>
          <p:cNvPr id="4" name="TextBox 4"/>
          <p:cNvSpPr txBox="1"/>
          <p:nvPr/>
        </p:nvSpPr>
        <p:spPr>
          <a:xfrm>
            <a:off x="301392" y="933450"/>
            <a:ext cx="12971646"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Lets discuues about the Case study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1584</Words>
  <Application>Microsoft Office PowerPoint</Application>
  <PresentationFormat>Custom</PresentationFormat>
  <Paragraphs>88</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IBM Plex Sans</vt:lpstr>
      <vt:lpstr>Canva Sans Bold</vt:lpstr>
      <vt:lpstr>Canva Sans</vt:lpstr>
      <vt:lpstr>Calibri</vt:lpstr>
      <vt:lpstr>IBM Plex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dc:title>
  <dc:creator>Vardhan Velamakanni</dc:creator>
  <cp:lastModifiedBy>Vardhan Velamakanni</cp:lastModifiedBy>
  <cp:revision>7</cp:revision>
  <dcterms:created xsi:type="dcterms:W3CDTF">2006-08-16T00:00:00Z</dcterms:created>
  <dcterms:modified xsi:type="dcterms:W3CDTF">2024-11-08T05:14:45Z</dcterms:modified>
  <dc:identifier>DAGUv7EkBfQ</dc:identifier>
</cp:coreProperties>
</file>